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59" r:id="rId1"/>
  </p:sldMasterIdLst>
  <p:notesMasterIdLst>
    <p:notesMasterId r:id="rId17"/>
  </p:notesMasterIdLst>
  <p:sldIdLst>
    <p:sldId id="259" r:id="rId2"/>
    <p:sldId id="283" r:id="rId3"/>
    <p:sldId id="290" r:id="rId4"/>
    <p:sldId id="288" r:id="rId5"/>
    <p:sldId id="291" r:id="rId6"/>
    <p:sldId id="284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8C8B8-2A66-4604-9D62-594839826C4E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273E3-7E09-4479-97A9-7D59DA5F4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589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3037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B04C51-252D-49C0-A736-6B93E17E2F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978CD4C-AEC1-474D-9117-E346EB405D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88C849-3E90-462C-AB3B-EE8CFD661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1F0125-82C0-45C5-8FA2-A566BB0B5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C6DDC0-A9E0-4C6A-B8BD-DF7F8D8D8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213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46BC05-8E32-49F7-9419-6B0572644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732784C-4D86-46C1-A543-B83D57A3F4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A89CE8-C931-4580-96A6-EA576F87D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D61E75-2E1D-4B9A-990B-E12FFED48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13DDC8-B738-425E-9D42-4F7BAEEB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287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831E90-174B-4A12-A90B-A0ACD21C3B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A5DAE70-663F-415D-A10E-FE20E2EC4D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F10DA5-C1A5-4987-B92D-633A3EACA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14C409-8F05-414A-896F-DD283DBED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958AF5-0588-4742-8E6A-1898D7EA5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531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66F997-FB05-4128-81FB-784E0466B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7026C6-1AF7-47ED-B644-C2A72214C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E0190B-B23E-4393-A2D8-8595505FC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15D0BE-F058-4731-BDB8-AD9265D01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6546E8-C225-44B9-8A53-00B0B36BC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81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EFF3A7-4EDB-4EA7-876A-C23421694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5B2D46-2C3D-44A2-A3AE-FC3DA89F5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ED5E49-00F5-41B0-8035-C52DAC106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358BC6-8B1E-42EB-B93F-ECCB4CD08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A33163-8B42-4F75-92A2-A73B279AC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144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876FA6-1485-4F95-B8B2-FA1B71E29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AC8CB6-789B-4A41-B878-5F2C01052B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B203C7F-2477-4508-BC66-D377A2009D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F51433C-1245-400C-B56D-9D2CE460C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6ADBCDF-0DB2-4BFB-AF76-6B1BF6606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52B692B-6B08-4C30-832E-22E4B6BBE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817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27ABEF-9263-45C5-8C7C-B197E2970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1A80BD-9B26-431C-9DC0-585B3E5494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60B2657-84DC-488A-B82C-3205A7887C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93AED71-DD33-4795-B882-4A9E26D533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7F20B79-2B9E-408E-B77E-0BA05E862E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D3BF08B-4C85-4A4B-B603-22C6B8993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295C48F-5A0E-4EB3-8A8F-5DE1F113A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3529627-99A3-4141-8878-2A9A5F7FD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639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AAECC1-B424-4605-88CA-D310E348A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993AD88-FC89-4E07-A71E-DA53DE566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84C3933-3D37-471E-9EC4-F519449B5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3693928-FEDE-4F53-AEF8-B19E3500D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160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9F60616-2001-446E-88A3-903621D40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5272D10-9F8E-4547-BE55-EF001AF16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B45BE15-EEFD-440E-89FB-E14EBC72F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535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B7B4B2-859F-4471-BF57-989E34C16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2AF1A3-56B0-4D19-A9D2-A4E7F6464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59A4D20-D72E-43ED-A1A3-48BF09F03A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1B1017-64E8-43D2-8563-6EE382B07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DEA8BE-F839-4948-84DA-A98AAEE83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2B751C7-67E9-4DC7-BC7E-F25134F38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2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3F2E8-8F4A-43EB-9E6B-4F7CA67F3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C742E92-01F0-401F-9AE7-085B641AD3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F65129D-4DFE-450F-B5E4-1FD08DA647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EAD6CB2-2C8B-40C8-8982-7CDD499E6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84670-1130-4271-B917-6ED53C5A0589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36626A-F94C-4779-B351-4911991AC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0D0FEFC-4249-4266-9E40-B8932437B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243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9DCBEC-42AE-4900-BE68-FE985A033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422EAB7-AFDC-4CEC-BD19-E5E71BBC1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087C69-693F-4606-991B-501E3B9B37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84670-1130-4271-B917-6ED53C5A0589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42E2BB-9CC0-4595-996B-4020073164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FAFF3A-5081-48D5-9E05-ED6DEFD27D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5F947-1BDD-4A33-892B-CC27385A1F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70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7472" y="387406"/>
            <a:ext cx="6133381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Белгородской области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94163" y="4600699"/>
            <a:ext cx="5685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Выручаева Наталья Викторовна, 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(по учебной работе)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ОГАПОУ «Белгородский индустриальный колледж»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46816" y="2382429"/>
            <a:ext cx="11290433" cy="1384995"/>
          </a:xfrm>
          <a:prstGeom prst="rect">
            <a:avLst/>
          </a:prstGeom>
          <a:ln w="28575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перевода обучающихся в другую образовательную организацию, реализующую образовательную программу среднего профессионального образования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47733" y="6249692"/>
            <a:ext cx="1838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06 июня 2022 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DEADAF6-BD04-4865-BDD7-A4257CD54F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79" y="169092"/>
            <a:ext cx="1222760" cy="14550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8044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5F9B1AB-DC91-40B3-94C4-E4A319CCAD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2902" y="2603866"/>
            <a:ext cx="2806302" cy="4246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0710F5B-717A-43F3-BB21-0413F2E3F123}"/>
              </a:ext>
            </a:extLst>
          </p:cNvPr>
          <p:cNvSpPr txBox="1"/>
          <p:nvPr/>
        </p:nvSpPr>
        <p:spPr>
          <a:xfrm>
            <a:off x="5441831" y="7819"/>
            <a:ext cx="648822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Процедура перевода обучающихся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FF1C08-8D30-4418-8DD2-60C4C67C7294}"/>
              </a:ext>
            </a:extLst>
          </p:cNvPr>
          <p:cNvSpPr txBox="1"/>
          <p:nvPr/>
        </p:nvSpPr>
        <p:spPr>
          <a:xfrm>
            <a:off x="4954820" y="441348"/>
            <a:ext cx="7064943" cy="227754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6.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СПРАВКА О ПЕРЕВОДЕ</a:t>
            </a:r>
          </a:p>
          <a:p>
            <a:pPr indent="182563" algn="just">
              <a:buAutoNum type="arabicPeriod"/>
            </a:pP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Образовательная программа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ППКРС или ППССЗ;</a:t>
            </a:r>
          </a:p>
          <a:p>
            <a:pPr indent="182563" algn="just">
              <a:buAutoNum type="arabicPeriod"/>
            </a:pP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Код и наименование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профессии, специальности, на которую обучающийся будет переведен.</a:t>
            </a:r>
          </a:p>
          <a:p>
            <a:pPr indent="182563" algn="just">
              <a:buAutoNum type="arabicPeriod"/>
            </a:pP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Перечень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изученных учебных предметов, курсов, дисциплин (модулей), пройденных практик, которые будут </a:t>
            </a:r>
            <a:r>
              <a:rPr lang="ru-RU" sz="1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перезачтены</a:t>
            </a: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 </a:t>
            </a: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переаттестованы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обучающемуся при переводе (</a:t>
            </a:r>
            <a:r>
              <a:rPr lang="ru-RU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 Минобрнауки России №845, </a:t>
            </a:r>
            <a:r>
              <a:rPr lang="ru-RU" sz="10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Минпросвещения</a:t>
            </a:r>
            <a:r>
              <a:rPr lang="ru-RU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России №369 от 30.07.2020 г. «Об утверждении Порядка зачета организацией осуществляющей образовательную деятельность, результатов освоения обучающимися учебных предметов, курсов, дисциплин (модулей), практики, дополнительных образовательных программ в других организациях, осуществляющих образовательную деятельность»).</a:t>
            </a:r>
          </a:p>
          <a:p>
            <a:pPr indent="182563" algn="just">
              <a:buAutoNum type="arabicPeriod"/>
            </a:pP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Подпись руководителя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принимающей организации или исполняющего его обязанности, или лица, наделенного на основании приказа соответствующими полномочиями руководителя, </a:t>
            </a: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печать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принимающей организации.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197AD9F-DD72-4F66-8318-2D09559057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930" y="2598041"/>
            <a:ext cx="2946163" cy="4252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06FE427-CD03-4016-8743-05EA376314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054" y="2598041"/>
            <a:ext cx="2875626" cy="4246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C6F0BAB-874C-40E5-BA0E-C34A6C5E3A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503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551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710F5B-717A-43F3-BB21-0413F2E3F123}"/>
              </a:ext>
            </a:extLst>
          </p:cNvPr>
          <p:cNvSpPr txBox="1"/>
          <p:nvPr/>
        </p:nvSpPr>
        <p:spPr>
          <a:xfrm>
            <a:off x="5562601" y="106362"/>
            <a:ext cx="648822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Процедура перевода обучающихся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FF1C08-8D30-4418-8DD2-60C4C67C7294}"/>
              </a:ext>
            </a:extLst>
          </p:cNvPr>
          <p:cNvSpPr txBox="1"/>
          <p:nvPr/>
        </p:nvSpPr>
        <p:spPr>
          <a:xfrm>
            <a:off x="4985886" y="637811"/>
            <a:ext cx="7064943" cy="116955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7.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ЗАЯВЛЕНИЕ  И ПРИКАЗ ОБ ОТЧИСЛЕНИИ</a:t>
            </a:r>
          </a:p>
          <a:p>
            <a:pPr indent="182563" algn="just">
              <a:buAutoNum type="arabicPeriod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заявлению об отчислении прилагается справка о переводе с приложением.</a:t>
            </a:r>
          </a:p>
          <a:p>
            <a:pPr indent="182563" algn="just">
              <a:buAutoNum type="arabicPeriod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течение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3-х рабочих дней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 дня поступления заявления об отчислении в связи с переводом издается приказ об отчислении из образовательной организации обучающегося в связи с переводом.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E05C30E-CC0C-4CAB-95B3-F57478F436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049" y="1925609"/>
            <a:ext cx="3517947" cy="4826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782BFD9-2BC9-40EF-99BA-8B56FA7648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991" y="1925609"/>
            <a:ext cx="3303011" cy="4826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14DE6BB-CD20-44A6-BD38-1C4C604C53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503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396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710F5B-717A-43F3-BB21-0413F2E3F123}"/>
              </a:ext>
            </a:extLst>
          </p:cNvPr>
          <p:cNvSpPr txBox="1"/>
          <p:nvPr/>
        </p:nvSpPr>
        <p:spPr>
          <a:xfrm>
            <a:off x="5562601" y="202471"/>
            <a:ext cx="648822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Процедура перевода обучающихся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FF1C08-8D30-4418-8DD2-60C4C67C7294}"/>
              </a:ext>
            </a:extLst>
          </p:cNvPr>
          <p:cNvSpPr txBox="1"/>
          <p:nvPr/>
        </p:nvSpPr>
        <p:spPr>
          <a:xfrm>
            <a:off x="4985886" y="978876"/>
            <a:ext cx="7064943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8.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ВЫПИСКА ИЗ ПРИКАЗА ОБ ОТЧИСЛЕНИИ, ДОКУМЕНТЫ</a:t>
            </a:r>
          </a:p>
          <a:p>
            <a:pPr indent="182563" algn="just">
              <a:buAutoNum type="arabicPeriod"/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Заверенная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выписка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из приказа об отчислении в связи с переводом.</a:t>
            </a:r>
          </a:p>
          <a:p>
            <a:pPr indent="182563" algn="just">
              <a:buAutoNum type="arabicPeriod"/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Оригинал документа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 образовании или об образовании и о квалификации, на основании которого указанное лицо было зачислено в исходную образовательную организацию.</a:t>
            </a:r>
          </a:p>
          <a:p>
            <a:pPr indent="182563" algn="just">
              <a:buAutoNum type="arabicPeriod"/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Заверенные копии лицензии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осуществление образовательной деятельности образовательной организации с приложением,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свидетельства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 государственной аккредитации образовательной организации с приложением.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C69BE4-3784-4B1F-87C8-3C1C96CDEBC8}"/>
              </a:ext>
            </a:extLst>
          </p:cNvPr>
          <p:cNvSpPr txBox="1"/>
          <p:nvPr/>
        </p:nvSpPr>
        <p:spPr>
          <a:xfrm>
            <a:off x="4985886" y="3424237"/>
            <a:ext cx="7064943" cy="22467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9.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ФОРМИРОВАНИЕ ЛИЧНОГО ДЕЛА ОТЧИСЛЕННОГО ОБУЧАЮЩЕГОСЯ</a:t>
            </a:r>
          </a:p>
          <a:p>
            <a:pPr indent="182563" algn="just">
              <a:buAutoNum type="arabicPeriod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Обучающийся, отчисленный в связи с переводом сдает в исходную образовательную организацию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студенческий билет, зачетную книжку.</a:t>
            </a:r>
          </a:p>
          <a:p>
            <a:pPr indent="182563" algn="just">
              <a:buAutoNum type="arabicPeriod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личном деле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обучающегося, отчисленного в связи с переводом из исходной образовательной организации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хранятся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том числе:</a:t>
            </a:r>
          </a:p>
          <a:p>
            <a:pPr marL="534988" indent="-268288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заверенная копия документа о предшествующем образовании;</a:t>
            </a:r>
          </a:p>
          <a:p>
            <a:pPr marL="534988" indent="-268288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выписка из приказа об отчислении в связи с переводом;</a:t>
            </a:r>
          </a:p>
          <a:p>
            <a:pPr marL="534988" indent="-268288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студенческий билет;</a:t>
            </a:r>
          </a:p>
          <a:p>
            <a:pPr marL="534988" indent="-268288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зачетная книжка.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77E15F0-29DE-4020-BF99-0661FE0983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503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333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710F5B-717A-43F3-BB21-0413F2E3F123}"/>
              </a:ext>
            </a:extLst>
          </p:cNvPr>
          <p:cNvSpPr txBox="1"/>
          <p:nvPr/>
        </p:nvSpPr>
        <p:spPr>
          <a:xfrm>
            <a:off x="5562601" y="124608"/>
            <a:ext cx="648822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Процедура перевода обучающихся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FF1C08-8D30-4418-8DD2-60C4C67C7294}"/>
              </a:ext>
            </a:extLst>
          </p:cNvPr>
          <p:cNvSpPr txBox="1"/>
          <p:nvPr/>
        </p:nvSpPr>
        <p:spPr>
          <a:xfrm>
            <a:off x="8928339" y="670366"/>
            <a:ext cx="3122489" cy="45858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10.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ПРИКАЗ О ЗАЧИСЛЕНИИ</a:t>
            </a:r>
          </a:p>
          <a:p>
            <a:pPr indent="182563" algn="just">
              <a:buAutoNum type="arabicPeriod"/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Лицо, отчисленное в связи с переводом, предоставляет в принимающую организацию следующие документы:</a:t>
            </a:r>
          </a:p>
          <a:p>
            <a:pPr indent="266700" algn="just">
              <a:buFont typeface="Wingdings" panose="05000000000000000000" pitchFamily="2" charset="2"/>
              <a:buChar char="Ø"/>
            </a:pP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заверенная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выписка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из приказа об отчислении в связи с переводом.</a:t>
            </a:r>
          </a:p>
          <a:p>
            <a:pPr indent="266700" algn="just">
              <a:buFont typeface="Wingdings" panose="05000000000000000000" pitchFamily="2" charset="2"/>
              <a:buChar char="Ø"/>
            </a:pP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оригинал документа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 образовании или об образовании и о квалификации, на основании которого указанное лицо было зачислено в исходную образовательную организацию.</a:t>
            </a:r>
          </a:p>
          <a:p>
            <a:pPr indent="266700" algn="just">
              <a:buFont typeface="Wingdings" panose="05000000000000000000" pitchFamily="2" charset="2"/>
              <a:buChar char="Ø"/>
            </a:pP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заверенные копии лицензии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осуществление образовательной деятельности образовательной организации с приложением, </a:t>
            </a: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свидетельства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 государственной аккредитации образовательной организации с приложением.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В течение </a:t>
            </a: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3-х рабочих дней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 дня поступления документов принимающая организация издает </a:t>
            </a: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 о зачислении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порядке перевода лица, отчисленного из исходной организации в порядке перевода.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E61484-CAF1-49E5-AA71-F08ADE9272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50303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5732C9F-16F7-4B4D-98F1-2115DF27B7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420" y="862640"/>
            <a:ext cx="3936295" cy="571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04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710F5B-717A-43F3-BB21-0413F2E3F123}"/>
              </a:ext>
            </a:extLst>
          </p:cNvPr>
          <p:cNvSpPr txBox="1"/>
          <p:nvPr/>
        </p:nvSpPr>
        <p:spPr>
          <a:xfrm>
            <a:off x="5562601" y="124608"/>
            <a:ext cx="648822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Процедура перевода обучающихся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C69BE4-3784-4B1F-87C8-3C1C96CDEBC8}"/>
              </a:ext>
            </a:extLst>
          </p:cNvPr>
          <p:cNvSpPr txBox="1"/>
          <p:nvPr/>
        </p:nvSpPr>
        <p:spPr>
          <a:xfrm>
            <a:off x="4868434" y="918214"/>
            <a:ext cx="7064943" cy="35394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11.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ФОРМИРОВАНИЕ ЛИЧНОГО ДЕЛА ЗАЧИСЛЕННОГО ОБУЧАЮЩЕГОСЯ</a:t>
            </a:r>
          </a:p>
          <a:p>
            <a:pPr indent="182563" algn="just">
              <a:buAutoNum type="arabicPeriod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издания приказа о зачислении в порядке перевода принимающая организация формирует личное дело обучающегося, в которое заносят в том числе:</a:t>
            </a:r>
          </a:p>
          <a:p>
            <a:pPr marL="273050" indent="263525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заявление о переводе;</a:t>
            </a:r>
          </a:p>
          <a:p>
            <a:pPr marL="273050" indent="263525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справка о периоде обучения;</a:t>
            </a:r>
          </a:p>
          <a:p>
            <a:pPr marL="273050" indent="263525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 о предшествующем образовании (оригинал или копия);</a:t>
            </a:r>
          </a:p>
          <a:p>
            <a:pPr marL="273050" indent="263525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выписка из приказа об отчислении в связи с переводом;</a:t>
            </a:r>
          </a:p>
          <a:p>
            <a:pPr marL="273050" indent="263525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выписка из приказа о зачислении в связи с переводом;</a:t>
            </a:r>
          </a:p>
          <a:p>
            <a:pPr marL="273050" indent="263525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договор об образовании (при наличии);</a:t>
            </a:r>
          </a:p>
          <a:p>
            <a:pPr marL="273050" indent="263525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иные документы, подтверждающие образовательные достижения обучающегося (при наличии).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В течение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5-ти рабочих дней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 дня издания приказа о зачислении в связи с переводом обучающемуся выдается студенческий билет и зачетная книжка.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FE6BFFD-10FC-421C-9AF4-FFEB70F4AF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50303" cy="6858000"/>
          </a:xfrm>
          <a:prstGeom prst="rect">
            <a:avLst/>
          </a:prstGeom>
        </p:spPr>
      </p:pic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17E2DB19-9F86-4731-8169-28135AB8B073}"/>
              </a:ext>
            </a:extLst>
          </p:cNvPr>
          <p:cNvGrpSpPr/>
          <p:nvPr/>
        </p:nvGrpSpPr>
        <p:grpSpPr>
          <a:xfrm>
            <a:off x="5164766" y="4380724"/>
            <a:ext cx="6768611" cy="1869668"/>
            <a:chOff x="5164766" y="4380724"/>
            <a:chExt cx="6768611" cy="1869668"/>
          </a:xfrm>
        </p:grpSpPr>
        <p:sp>
          <p:nvSpPr>
            <p:cNvPr id="10" name="Скругленный прямоугольник 2">
              <a:extLst>
                <a:ext uri="{FF2B5EF4-FFF2-40B4-BE49-F238E27FC236}">
                  <a16:creationId xmlns:a16="http://schemas.microsoft.com/office/drawing/2014/main" id="{544E756D-DF95-4538-9B4C-A28D835874AA}"/>
                </a:ext>
              </a:extLst>
            </p:cNvPr>
            <p:cNvSpPr/>
            <p:nvPr/>
          </p:nvSpPr>
          <p:spPr>
            <a:xfrm>
              <a:off x="7533312" y="4942752"/>
              <a:ext cx="1965117" cy="705520"/>
            </a:xfrm>
            <a:prstGeom prst="roundRect">
              <a:avLst/>
            </a:prstGeom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ПРИКАЗ</a:t>
              </a:r>
            </a:p>
            <a:p>
              <a:pPr algn="ctr"/>
              <a:r>
                <a: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 зачислении </a:t>
              </a:r>
            </a:p>
            <a:p>
              <a:pPr algn="ctr"/>
              <a:r>
                <a: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 порядке перевода</a:t>
              </a:r>
            </a:p>
          </p:txBody>
        </p:sp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3096EC8D-3017-42FE-82AA-B175B79FC0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4766" y="4380724"/>
              <a:ext cx="1752657" cy="1752657"/>
            </a:xfrm>
            <a:prstGeom prst="rect">
              <a:avLst/>
            </a:prstGeom>
          </p:spPr>
        </p:pic>
        <p:sp>
          <p:nvSpPr>
            <p:cNvPr id="5" name="Стрелка: влево 4">
              <a:extLst>
                <a:ext uri="{FF2B5EF4-FFF2-40B4-BE49-F238E27FC236}">
                  <a16:creationId xmlns:a16="http://schemas.microsoft.com/office/drawing/2014/main" id="{34D73B6A-084C-4862-BA89-2BF6CED42337}"/>
                </a:ext>
              </a:extLst>
            </p:cNvPr>
            <p:cNvSpPr/>
            <p:nvPr/>
          </p:nvSpPr>
          <p:spPr>
            <a:xfrm>
              <a:off x="6948096" y="5226164"/>
              <a:ext cx="585216" cy="145350"/>
            </a:xfrm>
            <a:prstGeom prst="lef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id="{D43B3E1C-A296-4B6B-BA0F-82CA37C5E2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67334" y="4740796"/>
              <a:ext cx="2066043" cy="1509596"/>
            </a:xfrm>
            <a:prstGeom prst="rect">
              <a:avLst/>
            </a:prstGeom>
          </p:spPr>
        </p:pic>
        <p:sp>
          <p:nvSpPr>
            <p:cNvPr id="21" name="Стрелка: влево 20">
              <a:extLst>
                <a:ext uri="{FF2B5EF4-FFF2-40B4-BE49-F238E27FC236}">
                  <a16:creationId xmlns:a16="http://schemas.microsoft.com/office/drawing/2014/main" id="{A39D19F1-858C-453C-8CF6-AF767059D16A}"/>
                </a:ext>
              </a:extLst>
            </p:cNvPr>
            <p:cNvSpPr/>
            <p:nvPr/>
          </p:nvSpPr>
          <p:spPr>
            <a:xfrm rot="10800000">
              <a:off x="9521222" y="5220222"/>
              <a:ext cx="585216" cy="145350"/>
            </a:xfrm>
            <a:prstGeom prst="lef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38201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FA61FBA-7AFE-49CA-87E1-B82D89642575}"/>
              </a:ext>
            </a:extLst>
          </p:cNvPr>
          <p:cNvSpPr txBox="1"/>
          <p:nvPr/>
        </p:nvSpPr>
        <p:spPr>
          <a:xfrm>
            <a:off x="3623095" y="2691442"/>
            <a:ext cx="5357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052333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21500" y="208339"/>
            <a:ext cx="5145454" cy="16619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 РОССИИ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10 февраля 2017 года № 124</a:t>
            </a:r>
          </a:p>
          <a:p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 Порядка перевода обучающихся в другую организацию, осуществляющую образовательную деятельность по образовательным программам среднего профессионального </a:t>
            </a:r>
            <a:r>
              <a:rPr lang="ru-RU" sz="13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(или) высшего образования»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009744" y="208339"/>
            <a:ext cx="4865237" cy="17081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МИНПРОСВЕЩЕНИЯ РОССИИ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06 августа 2021 года № 533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 Порядка перевода обучающихся в другую образовательную организацию, реализующую образовательную программу среднего профессионального образования»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44D49A-F8E6-4408-B617-731A65F5C807}"/>
              </a:ext>
            </a:extLst>
          </p:cNvPr>
          <p:cNvSpPr txBox="1"/>
          <p:nvPr/>
        </p:nvSpPr>
        <p:spPr>
          <a:xfrm>
            <a:off x="7009744" y="2057539"/>
            <a:ext cx="4865236" cy="584775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Вступает в силу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 марта 2022 года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действует до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 марта 2028 года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376453-582C-47FE-B7A5-6D8D09A4FCCA}"/>
              </a:ext>
            </a:extLst>
          </p:cNvPr>
          <p:cNvSpPr txBox="1"/>
          <p:nvPr/>
        </p:nvSpPr>
        <p:spPr>
          <a:xfrm>
            <a:off x="111868" y="1935748"/>
            <a:ext cx="5145454" cy="107721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Утратил силу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 марта 2022 года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совместного приказа Министерства науки и высшего образования РФ 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12.07.2021 г. № 605/441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id="{D7F20F22-85B5-4BA3-96A5-9282AFB3993C}"/>
              </a:ext>
            </a:extLst>
          </p:cNvPr>
          <p:cNvSpPr/>
          <p:nvPr/>
        </p:nvSpPr>
        <p:spPr>
          <a:xfrm>
            <a:off x="5257322" y="2057539"/>
            <a:ext cx="1667727" cy="232141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C0A91A8-7CCD-42CC-AD38-FA35F6B727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638" y="3078381"/>
            <a:ext cx="2606684" cy="361083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7FB6B51-4444-4C07-8283-F75CDCBBE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6256" y="2983831"/>
            <a:ext cx="2616843" cy="370538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1FF29F3-8E24-4318-930B-3E8C5ABA03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2454" y="2983831"/>
            <a:ext cx="2606683" cy="3705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336708F-5596-4898-A034-0E1A43F31A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8" y="3078381"/>
            <a:ext cx="2530995" cy="3610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9576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72528" y="208339"/>
            <a:ext cx="11835441" cy="143116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МИНПРОСВЕЩЕНИЯ РОССИИ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06 августа 2021 года № 533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 Порядка перевода обучающихся в другую образовательную организацию, реализующую образовательную программу среднего профессионального образования»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6C681A-0354-4404-B331-B44005B9C196}"/>
              </a:ext>
            </a:extLst>
          </p:cNvPr>
          <p:cNvSpPr txBox="1"/>
          <p:nvPr/>
        </p:nvSpPr>
        <p:spPr>
          <a:xfrm>
            <a:off x="172528" y="2001328"/>
            <a:ext cx="1183544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 algn="just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Минпропросвещения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обновило порядок перевода обучающихся в другую образовательную организацию, реализующую программу среднего профобразования.</a:t>
            </a:r>
          </a:p>
          <a:p>
            <a:pPr indent="449263"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263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порядок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распространяется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случаи перевода в связи:</a:t>
            </a:r>
          </a:p>
          <a:p>
            <a:pPr marL="630238" indent="2667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прекращением деятельности организации;</a:t>
            </a:r>
          </a:p>
          <a:p>
            <a:pPr marL="630238" indent="2667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аннулированием, приостановлением действия лицензии;</a:t>
            </a:r>
          </a:p>
          <a:p>
            <a:pPr marL="630238" indent="2667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лишением госаккредитации;</a:t>
            </a:r>
          </a:p>
          <a:p>
            <a:pPr marL="630238" indent="2667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истечением срока действия свидетельства о госаккредитации по соответствующей программе;</a:t>
            </a:r>
          </a:p>
          <a:p>
            <a:pPr marL="630238" indent="2667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программ в сетевой форме;</a:t>
            </a:r>
          </a:p>
          <a:p>
            <a:pPr marL="630238" indent="2667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перевода обучающихся из одной федеральной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госорганизации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находящейся в ведении определенных органов (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обучающихся в интересах обороны и безопасности государства, обеспечивающие законность и правопорядок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 в другое такое учреждение.</a:t>
            </a:r>
          </a:p>
        </p:txBody>
      </p:sp>
    </p:spTree>
    <p:extLst>
      <p:ext uri="{BB962C8B-B14F-4D97-AF65-F5344CB8AC3E}">
        <p14:creationId xmlns:p14="http://schemas.microsoft.com/office/powerpoint/2010/main" val="1018833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90B6C81-30F0-4D5C-AB5E-FEE7CFB787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36" y="3107506"/>
            <a:ext cx="2583895" cy="362777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17020" y="124513"/>
            <a:ext cx="4865237" cy="278537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МИНПРОСВЕЩЕНИЯ РОССИИ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26 августа 2021 года № 605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 Порядка  и условий осуществления перевода обучающихся в случае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приостановления действия лицензии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другие организации, осуществляющие образовательную деятельность по имеющим государственную аккредитацию программ среднего профессионального образования»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41EA80-A04E-4235-A532-BE55790B3256}"/>
              </a:ext>
            </a:extLst>
          </p:cNvPr>
          <p:cNvSpPr txBox="1"/>
          <p:nvPr/>
        </p:nvSpPr>
        <p:spPr>
          <a:xfrm>
            <a:off x="317020" y="3065989"/>
            <a:ext cx="4865237" cy="36471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МИНПРОСВЕЩЕНИЯ РОССИИ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26 августа 2021 года № 604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«Порядок и условия осуществления перевода обучающихся в случае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прекращения деятельности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организации, осуществляющей образовательную деятельность по образовательным программам среднего профессионального образования,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аннулирования соответствующей лицензии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лишения ее государственной аккредитации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соответствующей образовательной программе или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истечения срока действия свидетельства о государственной аккредитации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соответствующей образовательной программе в другие организации, осуществляющие образовательную деятельность по образовательным программам среднего профессионального образования»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DE4AC9-DFEA-4FB0-82BB-694EDD7E9547}"/>
              </a:ext>
            </a:extLst>
          </p:cNvPr>
          <p:cNvSpPr txBox="1"/>
          <p:nvPr/>
        </p:nvSpPr>
        <p:spPr>
          <a:xfrm>
            <a:off x="9818531" y="975025"/>
            <a:ext cx="2329292" cy="107721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Вступает в силу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 марта 2022 года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действует до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 марта 2028 года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EBC3B4-83ED-4F8F-AA24-E982A809E6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940" y="122721"/>
            <a:ext cx="1957703" cy="2781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08720D2-9D17-41BB-92D2-CD80E6B169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877" y="122721"/>
            <a:ext cx="1939443" cy="2781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0BED022-4E1E-40B5-A7FE-33192B7D95C3}"/>
              </a:ext>
            </a:extLst>
          </p:cNvPr>
          <p:cNvSpPr txBox="1"/>
          <p:nvPr/>
        </p:nvSpPr>
        <p:spPr>
          <a:xfrm>
            <a:off x="9862708" y="4019691"/>
            <a:ext cx="2329292" cy="107721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Вступает в силу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 марта 2022 года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действует до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 марта 2028 года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E4EEF809-C080-4F32-91E7-F07F8A9DEA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877" y="3107506"/>
            <a:ext cx="2560639" cy="3605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Стрелка: вправо 20">
            <a:extLst>
              <a:ext uri="{FF2B5EF4-FFF2-40B4-BE49-F238E27FC236}">
                <a16:creationId xmlns:a16="http://schemas.microsoft.com/office/drawing/2014/main" id="{FAC8E310-BD1E-4C66-ADCC-46206A1899A5}"/>
              </a:ext>
            </a:extLst>
          </p:cNvPr>
          <p:cNvSpPr/>
          <p:nvPr/>
        </p:nvSpPr>
        <p:spPr>
          <a:xfrm>
            <a:off x="9273263" y="1424539"/>
            <a:ext cx="448253" cy="12512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право 22">
            <a:extLst>
              <a:ext uri="{FF2B5EF4-FFF2-40B4-BE49-F238E27FC236}">
                <a16:creationId xmlns:a16="http://schemas.microsoft.com/office/drawing/2014/main" id="{B1C87D24-D87C-44AA-B5FC-1CE713343BAB}"/>
              </a:ext>
            </a:extLst>
          </p:cNvPr>
          <p:cNvSpPr/>
          <p:nvPr/>
        </p:nvSpPr>
        <p:spPr>
          <a:xfrm>
            <a:off x="9370278" y="4495736"/>
            <a:ext cx="448253" cy="12512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936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72527" y="112086"/>
            <a:ext cx="11835441" cy="143116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МИНПРОСВЕЩЕНИЯ РОССИИ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06 августа 2021 года № 533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 Порядка перевода обучающихся в другую образовательную организацию, реализующую образовательную программу среднего профессионального образования»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75D078-7A73-43DE-8372-0F77D98BC7E9}"/>
              </a:ext>
            </a:extLst>
          </p:cNvPr>
          <p:cNvSpPr txBox="1"/>
          <p:nvPr/>
        </p:nvSpPr>
        <p:spPr>
          <a:xfrm>
            <a:off x="172527" y="1543247"/>
            <a:ext cx="11835441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>
              <a:buAutoNum type="romanUcPeriod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положения</a:t>
            </a:r>
          </a:p>
          <a:p>
            <a:pPr indent="452438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п.3.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Сроки проведения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перевода, в том числе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сроки приема документов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необходимых для перевода, определяются принимающей организацией с учетом требований настоящего Порядка перевода.</a:t>
            </a:r>
          </a:p>
          <a:p>
            <a:pPr indent="449263" algn="just"/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263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п.4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 осуществляется при наличии вакантных мест, имеющихся в принимающей организации для перевода обучающихся из одной организации в другую.</a:t>
            </a:r>
          </a:p>
          <a:p>
            <a:pPr indent="449263" algn="just"/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263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п.6.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Перевод обучающихся осуществляется:</a:t>
            </a:r>
          </a:p>
          <a:p>
            <a:pPr indent="449263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ППКРС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ППКРС</a:t>
            </a:r>
          </a:p>
          <a:p>
            <a:pPr indent="982663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ППССЗППССЗ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527175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ППКРС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ППССЗ</a:t>
            </a:r>
          </a:p>
          <a:p>
            <a:pPr indent="2062163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бакалавриата (специалитета)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ППССЗ или ППКРС.</a:t>
            </a:r>
          </a:p>
          <a:p>
            <a:pPr indent="449263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п.7.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Перевод осуществляется при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наличии образования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требуемого для освоения соответствующей образовательной программы, в том числе при получении его за рубежом.</a:t>
            </a:r>
          </a:p>
          <a:p>
            <a:pPr indent="449263"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indent="449263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п.9.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Перевод обучающихся допускается не ранее чем после прохождения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первой промежуточной аттестации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в исходной организации.</a:t>
            </a:r>
          </a:p>
          <a:p>
            <a:pPr indent="449263" algn="just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indent="449263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п.10.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Перевод обучающихся допускается с любой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формы обучения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очная, очно-заочная, заочная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 на любую форму обучения.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719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710F5B-717A-43F3-BB21-0413F2E3F123}"/>
              </a:ext>
            </a:extLst>
          </p:cNvPr>
          <p:cNvSpPr txBox="1"/>
          <p:nvPr/>
        </p:nvSpPr>
        <p:spPr>
          <a:xfrm>
            <a:off x="5562601" y="106362"/>
            <a:ext cx="603722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Процедура перевода обучающихся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A5F34E-BFCA-4019-99BE-A4575D36FFCD}"/>
              </a:ext>
            </a:extLst>
          </p:cNvPr>
          <p:cNvSpPr txBox="1"/>
          <p:nvPr/>
        </p:nvSpPr>
        <p:spPr>
          <a:xfrm>
            <a:off x="5562601" y="700530"/>
            <a:ext cx="6037228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1. 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ЗАЯВЛЕНИЕ О ВЫДАЧЕ СПРАВКИ О ПЕРИОДЕ ОБУЧЕНИЯ</a:t>
            </a:r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941DBD37-C4AC-464B-AA0B-EA515E312C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445" y="1265146"/>
            <a:ext cx="5151237" cy="5629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6A4F0F-D113-4664-A2D0-83AA0FFD77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503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409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710F5B-717A-43F3-BB21-0413F2E3F123}"/>
              </a:ext>
            </a:extLst>
          </p:cNvPr>
          <p:cNvSpPr txBox="1"/>
          <p:nvPr/>
        </p:nvSpPr>
        <p:spPr>
          <a:xfrm>
            <a:off x="5562601" y="106362"/>
            <a:ext cx="648822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Процедура перевода обучающихся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418493-1064-474C-969D-2AF5E4AD4959}"/>
              </a:ext>
            </a:extLst>
          </p:cNvPr>
          <p:cNvSpPr txBox="1"/>
          <p:nvPr/>
        </p:nvSpPr>
        <p:spPr>
          <a:xfrm>
            <a:off x="9128350" y="637811"/>
            <a:ext cx="3063649" cy="34277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2.   </a:t>
            </a: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СПРАВКА О ПЕРИОДЕ ОБУЧЕНИЯ</a:t>
            </a:r>
          </a:p>
          <a:p>
            <a:pPr lvl="0" algn="just">
              <a:lnSpc>
                <a:spcPct val="107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1400" b="1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Уровень образования,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основании которого поступил обучающийся для освоения соответствующей образовательной программы.</a:t>
            </a:r>
          </a:p>
          <a:p>
            <a:pPr lvl="0" algn="just">
              <a:lnSpc>
                <a:spcPct val="107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1400" b="1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Перечень и объем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изученных учебных предметов, курсов, дисциплин (модулей), пройденных практик.</a:t>
            </a:r>
          </a:p>
          <a:p>
            <a:pPr lvl="0" algn="just">
              <a:lnSpc>
                <a:spcPct val="107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1400" b="1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Оценки,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выставленные при проведении промежуточной аттестации.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A779C28-FD55-4AEF-97FF-A1CF23AF9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267" y="598191"/>
            <a:ext cx="4373083" cy="6274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97240A-78BC-43CA-8EE9-4526C9EDFBF7}"/>
              </a:ext>
            </a:extLst>
          </p:cNvPr>
          <p:cNvSpPr txBox="1"/>
          <p:nvPr/>
        </p:nvSpPr>
        <p:spPr>
          <a:xfrm>
            <a:off x="9670211" y="5099616"/>
            <a:ext cx="2302980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Копия справки о периоде обучения хранится в личном деле обучающегося</a:t>
            </a: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7C2A2568-2151-44D4-94CB-1D4D7526E862}"/>
              </a:ext>
            </a:extLst>
          </p:cNvPr>
          <p:cNvCxnSpPr>
            <a:endCxn id="3" idx="1"/>
          </p:cNvCxnSpPr>
          <p:nvPr/>
        </p:nvCxnSpPr>
        <p:spPr>
          <a:xfrm>
            <a:off x="9128350" y="5451894"/>
            <a:ext cx="541861" cy="170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D9A509C-AEFD-4C7F-A07D-2865A57F7A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503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519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710F5B-717A-43F3-BB21-0413F2E3F123}"/>
              </a:ext>
            </a:extLst>
          </p:cNvPr>
          <p:cNvSpPr txBox="1"/>
          <p:nvPr/>
        </p:nvSpPr>
        <p:spPr>
          <a:xfrm>
            <a:off x="5562601" y="106362"/>
            <a:ext cx="648822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Процедура перевода обучающихся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2A6D5B9-B844-483C-8AD3-3FCED671BB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484" y="1155964"/>
            <a:ext cx="3759451" cy="5688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5AC7728-A347-4314-A1FD-6C362AFCF5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5936" y="1155963"/>
            <a:ext cx="3676064" cy="5687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4418493-1064-474C-969D-2AF5E4AD4959}"/>
              </a:ext>
            </a:extLst>
          </p:cNvPr>
          <p:cNvSpPr txBox="1"/>
          <p:nvPr/>
        </p:nvSpPr>
        <p:spPr>
          <a:xfrm>
            <a:off x="8922618" y="3999838"/>
            <a:ext cx="3224486" cy="21514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ctr">
              <a:defRPr sz="1900"/>
            </a:lvl1pPr>
          </a:lstStyle>
          <a:p>
            <a:pPr lvl="0" indent="452438" algn="just">
              <a:lnSpc>
                <a:spcPct val="107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Перевод на обучение за счет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бюджетных ассигнований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фиксируется с заверением личной подписью поступающего факт, что обучение по соответствующей образовательной программе не является получением второго или последующего соответствующего образования.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98BFF8-6277-4022-B034-5D9CEAE43F00}"/>
              </a:ext>
            </a:extLst>
          </p:cNvPr>
          <p:cNvSpPr txBox="1"/>
          <p:nvPr/>
        </p:nvSpPr>
        <p:spPr>
          <a:xfrm>
            <a:off x="6345438" y="679968"/>
            <a:ext cx="4340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3.   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ЗАЯВЛЕНИЕ О ПЕРЕВОДЕ</a:t>
            </a:r>
            <a:endParaRPr lang="ru-RU" dirty="0"/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8511160B-A2B7-4957-A6FD-6228E033F57E}"/>
              </a:ext>
            </a:extLst>
          </p:cNvPr>
          <p:cNvCxnSpPr>
            <a:stCxn id="24" idx="1"/>
          </p:cNvCxnSpPr>
          <p:nvPr/>
        </p:nvCxnSpPr>
        <p:spPr>
          <a:xfrm flipH="1">
            <a:off x="8383604" y="5075581"/>
            <a:ext cx="539014" cy="65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BB677E6-29AF-47A3-A44F-8E2799C21F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503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530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710F5B-717A-43F3-BB21-0413F2E3F123}"/>
              </a:ext>
            </a:extLst>
          </p:cNvPr>
          <p:cNvSpPr txBox="1"/>
          <p:nvPr/>
        </p:nvSpPr>
        <p:spPr>
          <a:xfrm>
            <a:off x="5562601" y="106362"/>
            <a:ext cx="648822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Процедура перевода обучающихся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98BFF8-6277-4022-B034-5D9CEAE43F00}"/>
              </a:ext>
            </a:extLst>
          </p:cNvPr>
          <p:cNvSpPr txBox="1"/>
          <p:nvPr/>
        </p:nvSpPr>
        <p:spPr>
          <a:xfrm>
            <a:off x="4957011" y="679968"/>
            <a:ext cx="709381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4. 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заявления о переводе принимающая организация не позднее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14-ти календарных дней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 дня подачи заявления:</a:t>
            </a:r>
          </a:p>
          <a:p>
            <a:pPr indent="355600" algn="just"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оценивает </a:t>
            </a:r>
            <a:r>
              <a:rPr lang="ru-RU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документы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предмет соответствия обучающегося требованиям, предусмотренных Порядком;</a:t>
            </a:r>
          </a:p>
          <a:p>
            <a:pPr indent="355600" algn="just"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 </a:t>
            </a:r>
            <a:r>
              <a:rPr lang="ru-RU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изученных учебных дисциплин, пройденных практик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будут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перезачтены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переаттестованы в порядке, установленным принимающей организацией;</a:t>
            </a:r>
          </a:p>
          <a:p>
            <a:pPr indent="355600" algn="just"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 </a:t>
            </a:r>
            <a:r>
              <a:rPr lang="ru-RU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 которого обучающийся будет допущен к обучению.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EDC558-FE08-4DCF-BA2C-C6D4EBECBF6D}"/>
              </a:ext>
            </a:extLst>
          </p:cNvPr>
          <p:cNvSpPr txBox="1"/>
          <p:nvPr/>
        </p:nvSpPr>
        <p:spPr>
          <a:xfrm>
            <a:off x="4957011" y="3424237"/>
            <a:ext cx="709381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5.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 если заявлений о переводе больше количества вакантных мест для перевода  принимающая организация проводит </a:t>
            </a:r>
            <a:r>
              <a:rPr lang="ru-RU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конкурсный отбор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лиц, подавших заявления.</a:t>
            </a:r>
          </a:p>
          <a:p>
            <a:pPr indent="452438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конкурсного отбора принимается решение: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наиболее подготовленных к освоению соответствующей образовательной программы;</a:t>
            </a:r>
          </a:p>
          <a:p>
            <a:pPr marL="285750" indent="-285750" algn="just">
              <a:buFontTx/>
              <a:buChar char="-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зачислении лиц, не прошедших по результатам конкурсный отбор.</a:t>
            </a:r>
          </a:p>
          <a:p>
            <a:pPr marL="285750" indent="-285750" algn="just">
              <a:buFontTx/>
              <a:buChar char="-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Примечание.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Порядок и сроки проведения конкурсного отбора определяются нормативным актом организации.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C7DD27D-F177-4C2C-B112-5155A79ED5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503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9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756</TotalTime>
  <Words>1487</Words>
  <Application>Microsoft Office PowerPoint</Application>
  <PresentationFormat>Широкоэкранный</PresentationFormat>
  <Paragraphs>120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Выручаева Наталья Викторовна</dc:creator>
  <cp:lastModifiedBy>Выручаева Наталья Викторовна</cp:lastModifiedBy>
  <cp:revision>50</cp:revision>
  <dcterms:created xsi:type="dcterms:W3CDTF">2022-06-03T16:33:09Z</dcterms:created>
  <dcterms:modified xsi:type="dcterms:W3CDTF">2022-06-06T12:57:06Z</dcterms:modified>
</cp:coreProperties>
</file>