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23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992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985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0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92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20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57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01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00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8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EEFFA-8088-4880-B14C-0A2D11DB0663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A4A43-61D7-4E63-8A86-499C6CEBE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30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4"/>
          <p:cNvSpPr txBox="1">
            <a:spLocks/>
          </p:cNvSpPr>
          <p:nvPr/>
        </p:nvSpPr>
        <p:spPr>
          <a:xfrm>
            <a:off x="1156970" y="100013"/>
            <a:ext cx="7810500" cy="4181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2000" dirty="0" smtClean="0"/>
              <a:t>Министерство образования Белгородской области </a:t>
            </a:r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" y="100013"/>
            <a:ext cx="946150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5563" y="807433"/>
            <a:ext cx="8422640" cy="351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Вебинар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Порядок перевода обучающихся в другую организацию, осуществляющую образовательную деятельность по образовательным программам среднего профессионального образования»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FFFF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Программный продукт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«Калькулятор 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совпадения программ»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0870" y="6299200"/>
            <a:ext cx="321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06 июня 2022 г.</a:t>
            </a:r>
            <a:endParaRPr lang="ru-RU" dirty="0"/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4696883" y="4423316"/>
            <a:ext cx="4401820" cy="121756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800" i="1" dirty="0" smtClean="0"/>
              <a:t>Баранова А.Г.,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800" dirty="0" smtClean="0"/>
              <a:t>зам. директора (по ИТ) ОГАПОУ «БПК»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800" i="1" dirty="0" err="1" smtClean="0"/>
              <a:t>Выручаева</a:t>
            </a:r>
            <a:r>
              <a:rPr lang="ru-RU" sz="1800" i="1" dirty="0" smtClean="0"/>
              <a:t> Н.В.,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800" dirty="0" smtClean="0"/>
              <a:t>зам. директора (по УР) ОГАПОУ «БИК»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00998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9</a:t>
            </a:r>
            <a:r>
              <a:rPr lang="ru-RU" sz="2400" b="1" dirty="0" smtClean="0"/>
              <a:t>. В колонке с «0» внести количество часов из справки переводимого студента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941384" y="1216598"/>
            <a:ext cx="7611298" cy="5505450"/>
            <a:chOff x="941384" y="1216598"/>
            <a:chExt cx="7611298" cy="550545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384" y="1216598"/>
              <a:ext cx="7461250" cy="55054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Стрелка вверх 10"/>
            <p:cNvSpPr/>
            <p:nvPr/>
          </p:nvSpPr>
          <p:spPr>
            <a:xfrm rot="20073989">
              <a:off x="7733532" y="3759042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трелка вверх 5"/>
            <p:cNvSpPr/>
            <p:nvPr/>
          </p:nvSpPr>
          <p:spPr>
            <a:xfrm rot="20073989">
              <a:off x="3558460" y="3616167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0732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10. Когда все данные внесены, нажимаем клавишу «Подсчет»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-22940" y="1146175"/>
            <a:ext cx="8450974" cy="5556250"/>
            <a:chOff x="-22940" y="1146175"/>
            <a:chExt cx="8450974" cy="55562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984" y="1146175"/>
              <a:ext cx="7512050" cy="55562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Стрелка вверх 5"/>
            <p:cNvSpPr/>
            <p:nvPr/>
          </p:nvSpPr>
          <p:spPr>
            <a:xfrm rot="8016470">
              <a:off x="367585" y="4911567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8719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18926"/>
            <a:ext cx="83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11. Получаем таблицу с разницей в часах.</a:t>
            </a:r>
          </a:p>
          <a:p>
            <a:pPr algn="ctr"/>
            <a:r>
              <a:rPr lang="ru-RU" sz="2400" b="1" dirty="0" smtClean="0"/>
              <a:t>Потом нажимаем клавишу «ОК» и возвращаемся в предыдущее окно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-194390" y="1519255"/>
            <a:ext cx="8992315" cy="5099050"/>
            <a:chOff x="-194390" y="1519255"/>
            <a:chExt cx="8992315" cy="509905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75" y="1519255"/>
              <a:ext cx="8489950" cy="50990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Стрелка вверх 5"/>
            <p:cNvSpPr/>
            <p:nvPr/>
          </p:nvSpPr>
          <p:spPr>
            <a:xfrm rot="8016470">
              <a:off x="196135" y="4473417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414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12. Для внесения других данных необходимо нажать клавишу «Очистить форму»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915984" y="1146175"/>
            <a:ext cx="7512050" cy="5556250"/>
            <a:chOff x="915984" y="1146175"/>
            <a:chExt cx="7512050" cy="55562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984" y="1146175"/>
              <a:ext cx="7512050" cy="55562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Стрелка вверх 5"/>
            <p:cNvSpPr/>
            <p:nvPr/>
          </p:nvSpPr>
          <p:spPr>
            <a:xfrm rot="13310414">
              <a:off x="3119248" y="4959191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532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13. Для выхода из формы необходимо нажать клавишу «Выход»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915984" y="1146175"/>
            <a:ext cx="7512050" cy="5556250"/>
            <a:chOff x="915984" y="1146175"/>
            <a:chExt cx="7512050" cy="55562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984" y="1146175"/>
              <a:ext cx="7512050" cy="55562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Стрелка вверх 5"/>
            <p:cNvSpPr/>
            <p:nvPr/>
          </p:nvSpPr>
          <p:spPr>
            <a:xfrm rot="9612835">
              <a:off x="7074836" y="4778215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409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14. Не забывайте сохранять те изменения, которые Вы внесли!!!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769411" y="1368997"/>
            <a:ext cx="5278333" cy="5327077"/>
            <a:chOff x="1769411" y="1368997"/>
            <a:chExt cx="5278333" cy="5327077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6274" y="1368997"/>
              <a:ext cx="4751470" cy="532707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Стрелка вверх 5"/>
            <p:cNvSpPr/>
            <p:nvPr/>
          </p:nvSpPr>
          <p:spPr>
            <a:xfrm rot="1832644">
              <a:off x="1769411" y="1466120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1711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1097" y="2804951"/>
            <a:ext cx="7229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СПАСИБО ЗА ВНИМАНИЕ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!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УДАЧИ)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37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1. Войти в «Калькулятор учебных планов» путем двойного щелчка левой клавиши мыши на иконку</a:t>
            </a:r>
            <a:endParaRPr lang="ru-RU" sz="24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2224616" y="1771650"/>
            <a:ext cx="4134690" cy="3168650"/>
            <a:chOff x="1962150" y="1746250"/>
            <a:chExt cx="4134690" cy="316865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181" y="1746250"/>
              <a:ext cx="2849659" cy="31686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Стрелка вверх 4"/>
            <p:cNvSpPr/>
            <p:nvPr/>
          </p:nvSpPr>
          <p:spPr>
            <a:xfrm rot="3128331">
              <a:off x="2352675" y="2819875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7665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2</a:t>
            </a:r>
            <a:r>
              <a:rPr lang="ru-RU" sz="2400" b="1" dirty="0" smtClean="0"/>
              <a:t>. В открывшемся окне нажать «Разрешить </a:t>
            </a:r>
            <a:r>
              <a:rPr lang="ru-RU" sz="2400" b="1" dirty="0" smtClean="0"/>
              <a:t>редактирование»</a:t>
            </a:r>
            <a:endParaRPr lang="ru-RU" sz="24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6200" y="2044767"/>
            <a:ext cx="8953500" cy="2692265"/>
            <a:chOff x="76200" y="2044767"/>
            <a:chExt cx="8953500" cy="269226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2044767"/>
              <a:ext cx="8953500" cy="26922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Стрелка вверх 4"/>
            <p:cNvSpPr/>
            <p:nvPr/>
          </p:nvSpPr>
          <p:spPr>
            <a:xfrm rot="3128331">
              <a:off x="6994116" y="2429348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7029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3. В открывшемся окне нажать «Включить содержимое»</a:t>
            </a:r>
            <a:endParaRPr lang="ru-RU" sz="24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111250" y="1870075"/>
            <a:ext cx="6940142" cy="3117850"/>
            <a:chOff x="1111250" y="1870075"/>
            <a:chExt cx="6940142" cy="31178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50" y="1870075"/>
              <a:ext cx="6921500" cy="31178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Стрелка вверх 4"/>
            <p:cNvSpPr/>
            <p:nvPr/>
          </p:nvSpPr>
          <p:spPr>
            <a:xfrm rot="18778435">
              <a:off x="6841717" y="3086573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3853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4</a:t>
            </a:r>
            <a:r>
              <a:rPr lang="ru-RU" sz="2400" b="1" dirty="0" smtClean="0"/>
              <a:t>. Переименовать страницы соответственно Вашим специальностям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38"/>
          <a:stretch/>
        </p:blipFill>
        <p:spPr>
          <a:xfrm>
            <a:off x="323848" y="1216598"/>
            <a:ext cx="6848475" cy="3840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трелка вверх 4"/>
          <p:cNvSpPr/>
          <p:nvPr/>
        </p:nvSpPr>
        <p:spPr>
          <a:xfrm rot="2469948">
            <a:off x="647697" y="4777119"/>
            <a:ext cx="819150" cy="1600200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323847" y="1216599"/>
            <a:ext cx="6848475" cy="5160721"/>
            <a:chOff x="323847" y="1216599"/>
            <a:chExt cx="6848475" cy="5160721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438"/>
            <a:stretch/>
          </p:blipFill>
          <p:spPr>
            <a:xfrm>
              <a:off x="323847" y="1216599"/>
              <a:ext cx="6848475" cy="38403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Стрелка вверх 8"/>
            <p:cNvSpPr/>
            <p:nvPr/>
          </p:nvSpPr>
          <p:spPr>
            <a:xfrm rot="2469948">
              <a:off x="647696" y="4777120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930775" y="2734674"/>
            <a:ext cx="3765548" cy="3638550"/>
            <a:chOff x="4930775" y="2734674"/>
            <a:chExt cx="3765548" cy="363855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0775" y="2734674"/>
              <a:ext cx="3727450" cy="36385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Стрелка вверх 6"/>
            <p:cNvSpPr/>
            <p:nvPr/>
          </p:nvSpPr>
          <p:spPr>
            <a:xfrm rot="19809825">
              <a:off x="7877173" y="4462794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8613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6436" y="346797"/>
            <a:ext cx="5400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5. Внести изменения в учебный план</a:t>
            </a:r>
            <a:endParaRPr lang="ru-RU" sz="2400" b="1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400175" y="993118"/>
            <a:ext cx="5353050" cy="5544764"/>
            <a:chOff x="1400175" y="993118"/>
            <a:chExt cx="5353050" cy="5544764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325" y="993118"/>
              <a:ext cx="4152900" cy="55447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Стрелка вверх 4"/>
            <p:cNvSpPr/>
            <p:nvPr/>
          </p:nvSpPr>
          <p:spPr>
            <a:xfrm rot="3125165">
              <a:off x="1790700" y="3467573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3969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6. Теперь необходимо нажать клавишу «Калькулятор перевода». Открывается следующая рабочая форма </a:t>
            </a:r>
            <a:endParaRPr lang="ru-RU" sz="24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792653" y="1729317"/>
            <a:ext cx="3511550" cy="4857750"/>
            <a:chOff x="885787" y="1771650"/>
            <a:chExt cx="3511550" cy="48577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787" y="1771650"/>
              <a:ext cx="3511550" cy="48577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Прямоугольник 7"/>
            <p:cNvSpPr/>
            <p:nvPr/>
          </p:nvSpPr>
          <p:spPr>
            <a:xfrm>
              <a:off x="2146258" y="2304606"/>
              <a:ext cx="2085978" cy="36200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трелка вверх 4"/>
            <p:cNvSpPr/>
            <p:nvPr/>
          </p:nvSpPr>
          <p:spPr>
            <a:xfrm rot="2469948">
              <a:off x="1396997" y="2434020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728325" y="2008558"/>
            <a:ext cx="5082298" cy="4501583"/>
            <a:chOff x="3728325" y="2008558"/>
            <a:chExt cx="5082298" cy="4501583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8325" y="2785866"/>
              <a:ext cx="5082298" cy="3724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Стрелка углом 2"/>
            <p:cNvSpPr/>
            <p:nvPr/>
          </p:nvSpPr>
          <p:spPr>
            <a:xfrm rot="5400000">
              <a:off x="4507924" y="1994806"/>
              <a:ext cx="1183230" cy="1210733"/>
            </a:xfrm>
            <a:prstGeom prst="bentArrow">
              <a:avLst>
                <a:gd name="adj1" fmla="val 35299"/>
                <a:gd name="adj2" fmla="val 25000"/>
                <a:gd name="adj3" fmla="val 25000"/>
                <a:gd name="adj4" fmla="val 4620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716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7</a:t>
            </a:r>
            <a:r>
              <a:rPr lang="ru-RU" sz="2400" b="1" dirty="0" smtClean="0"/>
              <a:t>. В данной форме необходимо заполнить поля: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Курс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Семестр</a:t>
            </a:r>
            <a:endParaRPr lang="ru-RU" sz="24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12750" y="1585930"/>
            <a:ext cx="4968000" cy="3701564"/>
            <a:chOff x="412750" y="1585930"/>
            <a:chExt cx="4968000" cy="370156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750" y="1585930"/>
              <a:ext cx="4968000" cy="37015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Стрелка вверх 10"/>
            <p:cNvSpPr/>
            <p:nvPr/>
          </p:nvSpPr>
          <p:spPr>
            <a:xfrm rot="2469948">
              <a:off x="787434" y="2224419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651249" y="2662165"/>
            <a:ext cx="4968000" cy="3693064"/>
            <a:chOff x="3651249" y="2662165"/>
            <a:chExt cx="4968000" cy="369306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1249" y="2662165"/>
              <a:ext cx="4968000" cy="36930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Стрелка вверх 11"/>
            <p:cNvSpPr/>
            <p:nvPr/>
          </p:nvSpPr>
          <p:spPr>
            <a:xfrm rot="19268083">
              <a:off x="5316170" y="3329722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5903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7272" y="385601"/>
            <a:ext cx="7229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8. Нажать клавишу «Загрузить учебный </a:t>
            </a:r>
            <a:r>
              <a:rPr lang="ru-RU" sz="2400" b="1" dirty="0" smtClean="0"/>
              <a:t>план»</a:t>
            </a:r>
            <a:endParaRPr lang="ru-RU" sz="2400" b="1" dirty="0" smtClean="0"/>
          </a:p>
        </p:txBody>
      </p:sp>
      <p:grpSp>
        <p:nvGrpSpPr>
          <p:cNvPr id="3" name="Группа 2"/>
          <p:cNvGrpSpPr/>
          <p:nvPr/>
        </p:nvGrpSpPr>
        <p:grpSpPr>
          <a:xfrm>
            <a:off x="850897" y="999666"/>
            <a:ext cx="7435850" cy="5441950"/>
            <a:chOff x="850897" y="847266"/>
            <a:chExt cx="7435850" cy="544195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897" y="847266"/>
              <a:ext cx="7435850" cy="5441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Стрелка вверх 10"/>
            <p:cNvSpPr/>
            <p:nvPr/>
          </p:nvSpPr>
          <p:spPr>
            <a:xfrm rot="20073989">
              <a:off x="4542657" y="1711169"/>
              <a:ext cx="819150" cy="1600200"/>
            </a:xfrm>
            <a:prstGeom prst="upArrow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567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</TotalTime>
  <Words>238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Zam</dc:creator>
  <cp:lastModifiedBy>Анна Г. Баранова</cp:lastModifiedBy>
  <cp:revision>48</cp:revision>
  <dcterms:created xsi:type="dcterms:W3CDTF">2020-11-10T02:51:11Z</dcterms:created>
  <dcterms:modified xsi:type="dcterms:W3CDTF">2022-06-06T11:45:48Z</dcterms:modified>
</cp:coreProperties>
</file>